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274" r:id="rId6"/>
    <p:sldId id="257" r:id="rId7"/>
    <p:sldId id="276" r:id="rId8"/>
    <p:sldId id="280" r:id="rId9"/>
    <p:sldId id="289" r:id="rId10"/>
    <p:sldId id="290" r:id="rId11"/>
    <p:sldId id="291" r:id="rId12"/>
    <p:sldId id="292" r:id="rId13"/>
    <p:sldId id="275" r:id="rId14"/>
    <p:sldId id="267" r:id="rId15"/>
    <p:sldId id="270" r:id="rId16"/>
    <p:sldId id="265" r:id="rId17"/>
    <p:sldId id="271" r:id="rId18"/>
    <p:sldId id="266" r:id="rId19"/>
    <p:sldId id="268" r:id="rId20"/>
    <p:sldId id="262" r:id="rId21"/>
    <p:sldId id="263" r:id="rId22"/>
    <p:sldId id="264" r:id="rId23"/>
    <p:sldId id="269" r:id="rId24"/>
    <p:sldId id="284" r:id="rId25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>
      <p:cViewPr varScale="1">
        <p:scale>
          <a:sx n="91" d="100"/>
          <a:sy n="91" d="100"/>
        </p:scale>
        <p:origin x="11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2771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Otsikkoteksti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Otsikkoteksti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Otsikkoteksti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.surveypal.com/smmotocross2022_siive" TargetMode="External"/><Relationship Id="rId4" Type="http://schemas.openxmlformats.org/officeDocument/2006/relationships/hyperlink" Target="mailto:jussi.sajo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9361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3743">
                <a:solidFill>
                  <a:srgbClr val="FFFFFF"/>
                </a:solidFill>
                <a:latin typeface="Sucrose Regular"/>
                <a:ea typeface="Sucrose Regular"/>
                <a:cs typeface="Sucrose Regular"/>
                <a:sym typeface="Sucrose Regular"/>
              </a:defRPr>
            </a:lvl1pPr>
          </a:lstStyle>
          <a:p>
            <a:r>
              <a:rPr lang="fi-FI" dirty="0"/>
              <a:t>Kilpailijakokous</a:t>
            </a:r>
            <a:br>
              <a:rPr lang="fi-FI" dirty="0"/>
            </a:br>
            <a:r>
              <a:rPr lang="fi-FI" dirty="0"/>
              <a:t>Motocross SM Siilinjärvi</a:t>
            </a:r>
            <a:endParaRPr dirty="0"/>
          </a:p>
        </p:txBody>
      </p:sp>
      <p:sp>
        <p:nvSpPr>
          <p:cNvPr id="113" name="Shape 113"/>
          <p:cNvSpPr>
            <a:spLocks noGrp="1"/>
          </p:cNvSpPr>
          <p:nvPr>
            <p:ph type="subTitle" sz="quarter" idx="1"/>
          </p:nvPr>
        </p:nvSpPr>
        <p:spPr>
          <a:xfrm>
            <a:off x="1371600" y="4653136"/>
            <a:ext cx="6400800" cy="481609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dirty="0"/>
              <a:t>18.-19.6.2022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Viralliset merkinannot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Tässä osiossa käsitellään seuraavat viralliset merkinannot: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Vihreä lippu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15s ja 5s taulut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Sininen lippu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2. kierrosta ja 1. kierros taulut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Musta-valkoruudullinen lippu (ruutulippu)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Musta lippu näyttötaulun kanssa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Keltainen lippu, liikkumaton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Keltainen lippu, heilutettu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Ensiapulippu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Punainen lippu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42986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aivas, ulko, ruoho, henkilö&#10;&#10;Kuvaus luotu automaattisesti">
            <a:extLst>
              <a:ext uri="{FF2B5EF4-FFF2-40B4-BE49-F238E27FC236}">
                <a16:creationId xmlns:a16="http://schemas.microsoft.com/office/drawing/2014/main" id="{BB06843E-3057-4522-9472-957C86E13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0201"/>
            <a:ext cx="3330561" cy="221482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8AEB27E-5E8E-40C9-9F33-6F0F33F3F673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46B6330-AB4A-4E70-8B42-1D6511DB48FC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Vihreä lippu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Lähtöpuomilla vihreällä lipulla kerrotaan, että kaikki on valmista ja kohta puomi putoaa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Maaliviivan tutumassa vihreällä lipulla kerrotaan, että aika-ajo on käynnissä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Vihreällä lipulla voidaan myös ilmoittaa, että lähtöharjoitus on päättynyt ja rataan tutustuminen on alkanut</a:t>
            </a: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95936" y="1871538"/>
            <a:ext cx="44644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Rata on vapaa / aika-ajo käynnissä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966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8AEB27E-5E8E-40C9-9F33-6F0F33F3F673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46B6330-AB4A-4E70-8B42-1D6511DB48FC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15s ja 5s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15s ja 5s tauluja näytetään lähdön yhteydessä, ensin nousee 15s ja sen jälkeen 5s taulu</a:t>
            </a: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95936" y="1871538"/>
            <a:ext cx="4464496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15s taulu:</a:t>
            </a:r>
            <a:r>
              <a:rPr lang="fi-FI" dirty="0"/>
              <a:t> 15 sekuntia viimeiseen lähtömerkkiin ennen lähtöpuomin kaatumista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5s taulu: </a:t>
            </a:r>
            <a:r>
              <a:rPr lang="fi-FI" dirty="0"/>
              <a:t>Lähtöpuomi kaatuu merkinannon jälkeen 5-10 sekunnin kuluttua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Kuva 2" descr="Kuva, joka sisältää kohteen ruoho, ulko, kenttä, rakennus&#10;&#10;Kuvaus luotu automaattisesti">
            <a:extLst>
              <a:ext uri="{FF2B5EF4-FFF2-40B4-BE49-F238E27FC236}">
                <a16:creationId xmlns:a16="http://schemas.microsoft.com/office/drawing/2014/main" id="{10F24045-F19F-44F4-9DBF-765868BCC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0451"/>
            <a:ext cx="3330185" cy="22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1366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lko, ruoho, mies, ratsastus&#10;&#10;Kuvaus luotu automaattisesti">
            <a:extLst>
              <a:ext uri="{FF2B5EF4-FFF2-40B4-BE49-F238E27FC236}">
                <a16:creationId xmlns:a16="http://schemas.microsoft.com/office/drawing/2014/main" id="{33AC4CCA-6041-4A26-9985-E00CDFCC4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3330561" cy="221482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Sininen lippu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Sinisellä lipulla kerrotaan, että kilpailun kärki on tulossa kierroksella sinusta ohi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Pidä oma ajolinjasi, älä lähde ”kiemurtelemaan” ja anna nopeamman mennä rauhassa ohi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Jos mahdollista, yritä pysyä poissa parhaalta ajolinjalta</a:t>
            </a:r>
          </a:p>
          <a:p>
            <a:pPr marL="457200" lvl="1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23926" y="1871538"/>
            <a:ext cx="45365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Varoitus, sinut ohitetaan kierroksella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67D3BA4-7614-4DD0-A051-33AE227C80F0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8A8BB991-422D-4366-9226-F29C96EA9DDF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49305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ho, ulko, henkilö, mies&#10;&#10;Kuvaus luotu automaattisesti">
            <a:extLst>
              <a:ext uri="{FF2B5EF4-FFF2-40B4-BE49-F238E27FC236}">
                <a16:creationId xmlns:a16="http://schemas.microsoft.com/office/drawing/2014/main" id="{84F7B792-C340-4C3C-B015-E058B8F74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0201"/>
            <a:ext cx="3330561" cy="2214823"/>
          </a:xfrm>
          <a:prstGeom prst="rect">
            <a:avLst/>
          </a:prstGeom>
          <a:noFill/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8AEB27E-5E8E-40C9-9F33-6F0F33F3F673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46B6330-AB4A-4E70-8B42-1D6511DB48FC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2 kierrosta ja 1 kierros taulut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Jäljellä olevien kierrosten tauluja näytetään maaliviivan välittömässä läheisyydessä</a:t>
            </a: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95936" y="1871538"/>
            <a:ext cx="446449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 kierrosta: </a:t>
            </a:r>
            <a:r>
              <a:rPr kumimoji="0" lang="fi-FI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kilpailuerää on jäljellä 2 ratakierrosta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1 kierros: </a:t>
            </a:r>
            <a:r>
              <a:rPr lang="fi-FI" dirty="0"/>
              <a:t>Kilpailua on jäljellä 1 ratakierros</a:t>
            </a:r>
            <a:endParaRPr kumimoji="0" lang="fi-FI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08701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mies, seisominen&#10;&#10;Kuvaus luotu automaattisesti">
            <a:extLst>
              <a:ext uri="{FF2B5EF4-FFF2-40B4-BE49-F238E27FC236}">
                <a16:creationId xmlns:a16="http://schemas.microsoft.com/office/drawing/2014/main" id="{28692DBD-3A63-49EE-BB12-69D3EDE69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8" y="1430201"/>
            <a:ext cx="3325545" cy="221482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Musta-valkoruudullinen lippu (Ruutulippu)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Ruutulipun jälkeen on suositeltavaa jatkaa reipasta vauhtia ainakin maalihyppyrin yli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Kannattaa ennakkoon huomioida, mistä kohdasta kilpailijat otetaan pois radalta, niin osaat jo valmiiksi valmistautua radalta poistumiseen</a:t>
            </a: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95936" y="1871538"/>
            <a:ext cx="44644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Harjoitus / aika-ajo / kilpailuerä on päättynyt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79BBE07-E0E6-4370-973C-C0E134794032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6B6563B-9730-41B2-99D6-E5E44CD09FEF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35787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uoho, lapsi, nuori&#10;&#10;Kuvaus luotu automaattisesti">
            <a:extLst>
              <a:ext uri="{FF2B5EF4-FFF2-40B4-BE49-F238E27FC236}">
                <a16:creationId xmlns:a16="http://schemas.microsoft.com/office/drawing/2014/main" id="{4C454642-6D2E-4206-B29F-57036BF8E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30201"/>
            <a:ext cx="3330561" cy="221482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8AEB27E-5E8E-40C9-9F33-6F0F33F3F673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46B6330-AB4A-4E70-8B42-1D6511DB48FC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Musta lippu ja näyttötaulu näytetty kilpailijan numero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Kun kilpailijalle näytetään mustaa lippua, on se merkki siitä että kilpailijan pyörässä tai varusteissa on jokin vika, joka tulee korjata välittömästi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Esimerkiksi, jos kilpailijan pyörästä irtoaa äänenvaimennin kesken kilpailun, voidaan hänelle näyttää mustaa lippua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Kilpailijan, jolle näytetään mustaa lippua tulee mennä ratavarikolle mahdollisimman pian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Kilpailua voi jatkaa, kun vika on korjattu</a:t>
            </a: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95936" y="1871538"/>
            <a:ext cx="44644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Kyseisen kilpailijan on pysähdyttävä välittömästi ratavarikolle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20030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moottoripyörä, ulko, lika, ruoho&#10;&#10;Kuvaus luotu automaattisesti">
            <a:extLst>
              <a:ext uri="{FF2B5EF4-FFF2-40B4-BE49-F238E27FC236}">
                <a16:creationId xmlns:a16="http://schemas.microsoft.com/office/drawing/2014/main" id="{79986343-0BA9-495A-AEA4-AF3BFDE3B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0202"/>
            <a:ext cx="3356764" cy="2232248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4DB5DBD-FF17-47C6-910B-B830896EC303}"/>
              </a:ext>
            </a:extLst>
          </p:cNvPr>
          <p:cNvSpPr txBox="1"/>
          <p:nvPr/>
        </p:nvSpPr>
        <p:spPr>
          <a:xfrm>
            <a:off x="3923925" y="3268847"/>
            <a:ext cx="4608515" cy="338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Lipun vaikutusalue loppuu onnettomuuskohtaan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Keltainen lippu - liikkumaton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Paikalla olevaa keltaista lippua käytetään yleisenä viestinä, herättämään kilpailijan huomion monessa erilaisessa tilanteessa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Yleisiä tilanteita paikallaan olevan keltaisen käytölle: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kilpailija on radan reunalla kaatuneena, tai muuten paikallaan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seuraavalla lippupisteellä on heiluva keltainen lippu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Seuraavalla lippupisteellä on ensiapulippu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95936" y="1871538"/>
            <a:ext cx="44644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Vaara, aja varovasti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A47DBEC-7D68-42A9-96CB-E90B6AF77577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8B14E2-5728-4EF5-B2CF-167AE3E16FA1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DEF806A-DBFF-4734-B3A7-541B30AA8C49}"/>
              </a:ext>
            </a:extLst>
          </p:cNvPr>
          <p:cNvSpPr/>
          <p:nvPr/>
        </p:nvSpPr>
        <p:spPr>
          <a:xfrm>
            <a:off x="3059832" y="3068960"/>
            <a:ext cx="288032" cy="144016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38765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uu, maa, ruoho&#10;&#10;Kuvaus luotu automaattisesti">
            <a:extLst>
              <a:ext uri="{FF2B5EF4-FFF2-40B4-BE49-F238E27FC236}">
                <a16:creationId xmlns:a16="http://schemas.microsoft.com/office/drawing/2014/main" id="{3CAB55B3-9BA0-46E3-A469-CE7C1549F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6964"/>
            <a:ext cx="2966790" cy="2225093"/>
          </a:xfrm>
          <a:prstGeom prst="rect">
            <a:avLst/>
          </a:prstGeom>
          <a:noFill/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2611F64-76A2-4914-999C-860CB99511BC}"/>
              </a:ext>
            </a:extLst>
          </p:cNvPr>
          <p:cNvSpPr txBox="1"/>
          <p:nvPr/>
        </p:nvSpPr>
        <p:spPr>
          <a:xfrm>
            <a:off x="3779913" y="3268847"/>
            <a:ext cx="4752528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Lipun vaikutusalue loppuu onnettomuuskohtaan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779913" y="1430201"/>
            <a:ext cx="4752528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8AEB27E-5E8E-40C9-9F33-6F0F33F3F673}"/>
              </a:ext>
            </a:extLst>
          </p:cNvPr>
          <p:cNvSpPr/>
          <p:nvPr/>
        </p:nvSpPr>
        <p:spPr>
          <a:xfrm>
            <a:off x="447659" y="1412776"/>
            <a:ext cx="2976331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46B6330-AB4A-4E70-8B42-1D6511DB48FC}"/>
              </a:ext>
            </a:extLst>
          </p:cNvPr>
          <p:cNvSpPr/>
          <p:nvPr/>
        </p:nvSpPr>
        <p:spPr>
          <a:xfrm>
            <a:off x="3779913" y="1412776"/>
            <a:ext cx="4752528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Keltainen lippu - heiluva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Kun keltaista lippua heilutetaan on radalla tai radan välittömässä läheisyydessä jotain sellaista, jonka johdosta kilpailijoiden halutaan noudattavan äärimmäistä varovaisuutta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Yleisiä tilanteita heiluvan keltaisen käytölle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Kilpailija kaatunut ajolinjalla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Kilpailija kaatunut hyppyrin alastuloon</a:t>
            </a:r>
          </a:p>
          <a:p>
            <a:pPr marL="457200" lvl="1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851920" y="1871538"/>
            <a:ext cx="460851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Välitön vaara, valmistaudu pysähtymään, ei saa ohittaa, hyppäämistä vältettävä, hyppyrin ylihyppääminen kielletty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Vauhdin tulee selkeästi hidastua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6978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leija, ruoho, lentävä&#10;&#10;Kuvaus luotu automaattisesti">
            <a:extLst>
              <a:ext uri="{FF2B5EF4-FFF2-40B4-BE49-F238E27FC236}">
                <a16:creationId xmlns:a16="http://schemas.microsoft.com/office/drawing/2014/main" id="{60318109-E5AF-4400-9EF0-C5167FFC2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0" y="1415927"/>
            <a:ext cx="3348878" cy="2229097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2611F64-76A2-4914-999C-860CB99511BC}"/>
              </a:ext>
            </a:extLst>
          </p:cNvPr>
          <p:cNvSpPr txBox="1"/>
          <p:nvPr/>
        </p:nvSpPr>
        <p:spPr>
          <a:xfrm>
            <a:off x="3923925" y="3287888"/>
            <a:ext cx="4608515" cy="338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Lipun vaikutusalue loppuu onnettomuuskohtaan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Ensiapulippu – paikallaan tai heiluvana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0" y="3861047"/>
            <a:ext cx="8450149" cy="237626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Ensiapulipulla kerrotaan kilpailijoille, että ensiapuhenkilöstö on radalla tai radan välittömässä läheisyydessä hoitamassa loukkaantunutta kilpakumppania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Muistathan jättää mahdollisimman hyvän turvaetäisyyden, niin hoitohenkilöstö voi keskittyä omaan työhönsä</a:t>
            </a:r>
          </a:p>
          <a:p>
            <a:pPr marL="457200" lvl="1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95936" y="1871538"/>
            <a:ext cx="446449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Ensiapuryhmä radalla, välitön vaara, valmistaudu pysähtymään, ei saa ohittaa, ei saa hypätä, ajettava jonossa.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Vauhdin tulee selkeästi hidastua.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3715BB1-4C8D-4798-9615-94E03635EC60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11882FC-2C1A-47BF-A332-3E30C896BD88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41899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Aiheet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80"/>
          </a:xfrm>
          <a:prstGeom prst="rect">
            <a:avLst/>
          </a:prstGeom>
        </p:spPr>
        <p:txBody>
          <a:bodyPr/>
          <a:lstStyle/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Viralliset toimitsijat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Aikataulu ja tiedottaminen kilpailun aikana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Rata-alueen kartta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Ensiavun sijainti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Starttiharjoituksen reitti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Radalle meno, radalta poistuminen, maaliviiva ja ratavarikko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Lähdön ja muiden kierrosten reitti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Toiminta lähtöpuomilla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Viralliset merkinannot</a:t>
            </a:r>
          </a:p>
          <a:p>
            <a:pPr>
              <a:buFont typeface="+mj-lt"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Palaute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15444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leija, mies, pitäminen&#10;&#10;Kuvaus luotu automaattisesti">
            <a:extLst>
              <a:ext uri="{FF2B5EF4-FFF2-40B4-BE49-F238E27FC236}">
                <a16:creationId xmlns:a16="http://schemas.microsoft.com/office/drawing/2014/main" id="{A7525AD2-2D21-416E-9CC8-1674F1BC5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9" y="1412777"/>
            <a:ext cx="3340102" cy="222116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A4455F-C799-4E37-98C9-864880347BE8}"/>
              </a:ext>
            </a:extLst>
          </p:cNvPr>
          <p:cNvSpPr txBox="1"/>
          <p:nvPr/>
        </p:nvSpPr>
        <p:spPr>
          <a:xfrm>
            <a:off x="3923927" y="1430201"/>
            <a:ext cx="4608514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§ sääntö §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8AEB27E-5E8E-40C9-9F33-6F0F33F3F673}"/>
              </a:ext>
            </a:extLst>
          </p:cNvPr>
          <p:cNvSpPr/>
          <p:nvPr/>
        </p:nvSpPr>
        <p:spPr>
          <a:xfrm>
            <a:off x="447659" y="1412776"/>
            <a:ext cx="3340102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46B6330-AB4A-4E70-8B42-1D6511DB48FC}"/>
              </a:ext>
            </a:extLst>
          </p:cNvPr>
          <p:cNvSpPr/>
          <p:nvPr/>
        </p:nvSpPr>
        <p:spPr>
          <a:xfrm>
            <a:off x="3923927" y="1412776"/>
            <a:ext cx="4608513" cy="223224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Punainen lippu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42331" y="3861047"/>
            <a:ext cx="7009989" cy="273630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Punaisen lipun noustessa tulisi kaikkien ratatuomareiden heiluttaa keltaista lippua, jolloin kilpailijoille saadaan välittömästi välitettyä tieto kilpailun keskeytymisestä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Yleisiä käyttötilanteita ovat mm: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Lähtöpuomin häiriö, jonka johdosta lähtö ei ollut tasapuolinen</a:t>
            </a:r>
          </a:p>
          <a:p>
            <a:pPr lvl="1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Onnettomuus, jonka johdosta ensiapuhenkilöstö tarvitsee työrauhan</a:t>
            </a:r>
            <a:endParaRPr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7B4944D-9514-4B40-A02A-2D1142DF32E5}"/>
              </a:ext>
            </a:extLst>
          </p:cNvPr>
          <p:cNvSpPr txBox="1"/>
          <p:nvPr/>
        </p:nvSpPr>
        <p:spPr>
          <a:xfrm>
            <a:off x="3995936" y="1871538"/>
            <a:ext cx="44644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Kilpailu on keskeytetty, lopeta kilvanajo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31223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Hyvää kilpailua kaikille!</a:t>
            </a:r>
            <a:endParaRPr dirty="0"/>
          </a:p>
        </p:txBody>
      </p:sp>
      <p:sp>
        <p:nvSpPr>
          <p:cNvPr id="11" name="Shape 128">
            <a:extLst>
              <a:ext uri="{FF2B5EF4-FFF2-40B4-BE49-F238E27FC236}">
                <a16:creationId xmlns:a16="http://schemas.microsoft.com/office/drawing/2014/main" id="{D9662D5B-8FE6-4FA4-8D7F-97F665527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2857"/>
            <a:ext cx="4834880" cy="399330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Antamalla palautetta voit vaikuttaa!</a:t>
            </a:r>
          </a:p>
        </p:txBody>
      </p:sp>
      <p:pic>
        <p:nvPicPr>
          <p:cNvPr id="2" name="Picture 2" descr="Kuvan esikatselu">
            <a:extLst>
              <a:ext uri="{FF2B5EF4-FFF2-40B4-BE49-F238E27FC236}">
                <a16:creationId xmlns:a16="http://schemas.microsoft.com/office/drawing/2014/main" id="{373435C8-AAE6-3704-7C14-EAE91982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59" y="1661693"/>
            <a:ext cx="3206242" cy="32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C99A020-50F5-A9CF-4734-7E1AB6EF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Hellu</a:t>
            </a:r>
            <a:endParaRPr kumimoji="0" lang="fi-FI" altLang="fi-F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8. kesäk. 2022, 7.33, </a:t>
            </a:r>
            <a:r>
              <a:rPr kumimoji="0" lang="fi-FI" altLang="fi-FI" sz="1100" b="0" i="0" u="sng" strike="noStrike" cap="none" normalizeH="0" baseline="0">
                <a:ln>
                  <a:noFill/>
                </a:ln>
                <a:solidFill>
                  <a:srgbClr val="0563C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jussi.sajo@gmail.com</a:t>
            </a: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kirjoitti: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Moi,</a:t>
            </a:r>
            <a:endParaRPr kumimoji="0" lang="fi-FI" altLang="fi-FI" sz="1100" b="0" i="0" u="none" strike="noStrike" cap="none" normalizeH="0" baseline="0">
              <a:ln>
                <a:noFill/>
              </a:ln>
              <a:solidFill>
                <a:srgbClr val="201F1E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Tämä meneekin vissiin ajoissa painoon? Jos ehtii vielä mukaan, niin laitetaan.</a:t>
            </a:r>
            <a:endParaRPr kumimoji="0" lang="fi-FI" altLang="fi-FI" sz="1100" b="0" i="0" u="none" strike="noStrike" cap="none" normalizeH="0" baseline="0">
              <a:ln>
                <a:noFill/>
              </a:ln>
              <a:solidFill>
                <a:srgbClr val="201F1E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sng" strike="noStrike" cap="none" normalizeH="0" baseline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https://q.surveypal.com/smmotocross2022_siive</a:t>
            </a:r>
            <a:endParaRPr kumimoji="0" lang="fi-FI" altLang="fi-FI" sz="1100" b="0" i="0" u="none" strike="noStrike" cap="none" normalizeH="0" baseline="0">
              <a:ln>
                <a:noFill/>
              </a:ln>
              <a:solidFill>
                <a:srgbClr val="201F1E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-Jussi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15161F8-1402-6BFD-0BD4-BD179AF78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19" y="3068960"/>
            <a:ext cx="4259441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1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Palaute linkki</a:t>
            </a:r>
            <a:endParaRPr kumimoji="0" lang="fi-FI" altLang="fi-FI" sz="1400" b="1" i="0" u="none" strike="noStrike" cap="none" normalizeH="0" baseline="0" dirty="0">
              <a:ln>
                <a:noFill/>
              </a:ln>
              <a:solidFill>
                <a:srgbClr val="201F1E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https://q.surveypal.com/smmotocross2022_siive</a:t>
            </a: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rgbClr val="201F1E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4483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Viralliset toimitsijat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Kilpailunjohtaja: Hannu Järvinen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Apulaiskilpailunjohtaja: Jarmo Liimatainen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Kilpailunsihteeri: Tiina Törn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Ajanottopäällikkö: Tommi Salminen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Ympäristöpäällikkö: Pekka </a:t>
            </a:r>
            <a:r>
              <a:rPr lang="fi-FI" dirty="0" err="1"/>
              <a:t>Sirkko</a:t>
            </a:r>
            <a:endParaRPr lang="fi-FI" dirty="0"/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Katsastuspäällikkö: Teuvo Heinonen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Ratapäällikkö: Toni Kouvalainen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Kilpailun lääkäri: </a:t>
            </a:r>
            <a:r>
              <a:rPr lang="fi-FI" dirty="0" err="1"/>
              <a:t>Alexey</a:t>
            </a:r>
            <a:r>
              <a:rPr lang="fi-FI" dirty="0"/>
              <a:t> </a:t>
            </a:r>
            <a:r>
              <a:rPr lang="fi-FI" dirty="0" err="1"/>
              <a:t>Evtifeev</a:t>
            </a:r>
            <a:endParaRPr lang="fi-FI" dirty="0"/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Valvoja: Juha Kaskinen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Tuomariston jäsenet: Hilkka Kämäräinen, Arto Holopainen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Tuomariston sihteeri: Taina Kumpulainen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Aikataulu ja tiedottaminen kilpailun aikana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Kaikki viralliset tiedonannot tapahtuvat virallisen ilmoitustaulun kautta. Virallinen ilmoitustaulu sijaitsee ilmoittautumistoimiston vieressä.</a:t>
            </a:r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fi-FI" dirty="0"/>
          </a:p>
          <a:p>
            <a:pPr marL="0" indent="0"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fi-FI" dirty="0"/>
              <a:t>. 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C000C78-838C-4C51-AF60-1FB419432B83}"/>
              </a:ext>
            </a:extLst>
          </p:cNvPr>
          <p:cNvSpPr/>
          <p:nvPr/>
        </p:nvSpPr>
        <p:spPr>
          <a:xfrm>
            <a:off x="539552" y="2564904"/>
            <a:ext cx="2207657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i-FI" sz="3200" b="1" dirty="0"/>
              <a:t>Kisaradio </a:t>
            </a:r>
          </a:p>
          <a:p>
            <a:pPr algn="ctr"/>
            <a:r>
              <a:rPr lang="fi-FI" sz="3200" b="1" dirty="0"/>
              <a:t>99,800 MHz</a:t>
            </a:r>
          </a:p>
        </p:txBody>
      </p:sp>
    </p:spTree>
    <p:extLst>
      <p:ext uri="{BB962C8B-B14F-4D97-AF65-F5344CB8AC3E}">
        <p14:creationId xmlns:p14="http://schemas.microsoft.com/office/powerpoint/2010/main" val="418017387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Rata-alueen kartta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C7D4D4E-26D7-4C46-A4C1-3BCAE75C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9"/>
            <a:ext cx="8085584" cy="5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6918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Ensiapupisteet, Lääkäri /Ambulanssi</a:t>
            </a:r>
            <a:endParaRPr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0730724-1C70-47DA-80A9-78736AEB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84784"/>
            <a:ext cx="7344816" cy="52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817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Startti harjoitus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57B0B8D-BF0E-4887-BB8B-C14214836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16832"/>
            <a:ext cx="47900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751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Tutustumiskierros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4CFF8-D65C-4E53-BBFE-E1E241EB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628800"/>
            <a:ext cx="4320480" cy="45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971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504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>
                <a:latin typeface="Sucrose Bold"/>
                <a:ea typeface="Sucrose Bold"/>
                <a:cs typeface="Sucrose Bold"/>
                <a:sym typeface="Sucrose Bold"/>
              </a:defRPr>
            </a:pPr>
            <a:r>
              <a:rPr lang="fi-FI" dirty="0"/>
              <a:t>Ratavarikolle tulo / poistuminen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D1A02D5-67AD-4455-B611-ACEC7D2A7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6792"/>
            <a:ext cx="4392488" cy="44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575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E178124E8E15B4F9320822B49FD84B3" ma:contentTypeVersion="11" ma:contentTypeDescription="Luo uusi asiakirja." ma:contentTypeScope="" ma:versionID="04a10919651d673141e6a822381ab68b">
  <xsd:schema xmlns:xsd="http://www.w3.org/2001/XMLSchema" xmlns:xs="http://www.w3.org/2001/XMLSchema" xmlns:p="http://schemas.microsoft.com/office/2006/metadata/properties" xmlns:ns3="db0a2fbd-db39-4015-84c9-3ee9513f8857" xmlns:ns4="a7b22f03-22c5-4e90-a0ae-55500f9f5cf2" targetNamespace="http://schemas.microsoft.com/office/2006/metadata/properties" ma:root="true" ma:fieldsID="18cbaf597a5c2e2bc617f534a0da4c26" ns3:_="" ns4:_="">
    <xsd:import namespace="db0a2fbd-db39-4015-84c9-3ee9513f8857"/>
    <xsd:import namespace="a7b22f03-22c5-4e90-a0ae-55500f9f5c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a2fbd-db39-4015-84c9-3ee9513f88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22f03-22c5-4e90-a0ae-55500f9f5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2AB787-3B74-42CF-97F2-5AAC765FF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B19CF5-3D10-4E6F-870D-B7569326F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0a2fbd-db39-4015-84c9-3ee9513f8857"/>
    <ds:schemaRef ds:uri="a7b22f03-22c5-4e90-a0ae-55500f9f5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93260A-3885-49B0-AA94-A52564E939C6}">
  <ds:schemaRefs>
    <ds:schemaRef ds:uri="http://schemas.microsoft.com/office/2006/documentManagement/types"/>
    <ds:schemaRef ds:uri="db0a2fbd-db39-4015-84c9-3ee9513f8857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a7b22f03-22c5-4e90-a0ae-55500f9f5cf2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768</Words>
  <Application>Microsoft Office PowerPoint</Application>
  <PresentationFormat>Näytössä katseltava diaesitys 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Calibri</vt:lpstr>
      <vt:lpstr>Segoe UI</vt:lpstr>
      <vt:lpstr>Sucrose Bold</vt:lpstr>
      <vt:lpstr>Sucrose Regular</vt:lpstr>
      <vt:lpstr>Office-teema</vt:lpstr>
      <vt:lpstr>Kilpailijakokous Motocross SM Siilinjärvi</vt:lpstr>
      <vt:lpstr>Aiheet</vt:lpstr>
      <vt:lpstr>Viralliset toimitsijat</vt:lpstr>
      <vt:lpstr>Aikataulu ja tiedottaminen kilpailun aikana</vt:lpstr>
      <vt:lpstr>Rata-alueen kartta</vt:lpstr>
      <vt:lpstr>Ensiapupisteet, Lääkäri /Ambulanssi</vt:lpstr>
      <vt:lpstr>Startti harjoitus</vt:lpstr>
      <vt:lpstr>Tutustumiskierros</vt:lpstr>
      <vt:lpstr>Ratavarikolle tulo / poistuminen</vt:lpstr>
      <vt:lpstr>Viralliset merkinannot</vt:lpstr>
      <vt:lpstr>Vihreä lippu</vt:lpstr>
      <vt:lpstr>15s ja 5s</vt:lpstr>
      <vt:lpstr>Sininen lippu</vt:lpstr>
      <vt:lpstr>2 kierrosta ja 1 kierros taulut</vt:lpstr>
      <vt:lpstr>Musta-valkoruudullinen lippu (Ruutulippu)</vt:lpstr>
      <vt:lpstr>Musta lippu ja näyttötaulu näytetty kilpailijan numero</vt:lpstr>
      <vt:lpstr>Keltainen lippu - liikkumaton</vt:lpstr>
      <vt:lpstr>Keltainen lippu - heiluva</vt:lpstr>
      <vt:lpstr>Ensiapulippu – paikallaan tai heiluvana</vt:lpstr>
      <vt:lpstr>Punainen lippu</vt:lpstr>
      <vt:lpstr>Hyvää kilpailua kaikille!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</dc:title>
  <dc:creator>Ville Salonen</dc:creator>
  <cp:lastModifiedBy>Liimatainen Jarmo</cp:lastModifiedBy>
  <cp:revision>108</cp:revision>
  <cp:lastPrinted>2021-06-07T07:01:31Z</cp:lastPrinted>
  <dcterms:modified xsi:type="dcterms:W3CDTF">2022-06-13T07:53:33Z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0x0101000E178124E8E15B4F9320822B49FD84B3</vt:lpwstr>
  </property>
</Properties>
</file>